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9" r:id="rId2"/>
    <p:sldId id="256" r:id="rId3"/>
    <p:sldId id="258" r:id="rId4"/>
    <p:sldId id="303" r:id="rId5"/>
    <p:sldId id="304" r:id="rId6"/>
    <p:sldId id="319" r:id="rId7"/>
    <p:sldId id="305" r:id="rId8"/>
    <p:sldId id="306" r:id="rId9"/>
    <p:sldId id="307" r:id="rId10"/>
    <p:sldId id="327" r:id="rId11"/>
    <p:sldId id="301" r:id="rId12"/>
    <p:sldId id="325" r:id="rId13"/>
    <p:sldId id="309" r:id="rId14"/>
    <p:sldId id="310" r:id="rId15"/>
    <p:sldId id="311" r:id="rId16"/>
    <p:sldId id="312" r:id="rId17"/>
    <p:sldId id="313" r:id="rId18"/>
    <p:sldId id="321" r:id="rId19"/>
    <p:sldId id="314" r:id="rId20"/>
    <p:sldId id="315" r:id="rId21"/>
    <p:sldId id="316" r:id="rId22"/>
    <p:sldId id="317" r:id="rId23"/>
    <p:sldId id="322" r:id="rId24"/>
    <p:sldId id="323" r:id="rId25"/>
    <p:sldId id="324" r:id="rId26"/>
    <p:sldId id="318" r:id="rId27"/>
    <p:sldId id="328" r:id="rId28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EEE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>
        <p:scale>
          <a:sx n="66" d="100"/>
          <a:sy n="66" d="100"/>
        </p:scale>
        <p:origin x="-1248" y="-72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E1C6-090F-4A4C-B483-29251F8215AF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1DB88-123C-4D02-A648-267F7EC1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4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en-US" baseline="0" dirty="0" smtClean="0"/>
              <a:t> </a:t>
            </a:r>
            <a:r>
              <a:rPr lang="bn-BD" baseline="0" dirty="0" smtClean="0"/>
              <a:t>টি মাখরাজ মুখের কয় স্থানে অবস্থিত তা এই চিত্রের মাধ্যমে বুঝানো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</a:t>
            </a:r>
            <a:r>
              <a:rPr lang="en-US" baseline="0" dirty="0" smtClean="0"/>
              <a:t> </a:t>
            </a:r>
            <a:r>
              <a:rPr lang="bn-BD" baseline="0" dirty="0" smtClean="0"/>
              <a:t>টি মাখরাজ মুখের পাঁচ স্থানে অবস্থিত তা এই ছকের মাধ্যমেও বুঝানো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</a:t>
            </a:r>
            <a:r>
              <a:rPr lang="ar-SA" baseline="0" dirty="0" smtClean="0"/>
              <a:t> ب ت ث ج ح خ د ذ ر ز س ش ص ض ط ظ ع غ ف ق ك ل م ن و ه ء 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41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ধাপে</a:t>
            </a:r>
            <a:r>
              <a:rPr lang="bn-BD" baseline="0" dirty="0" smtClean="0"/>
              <a:t> ধাপে মাখরাজগুলো উদাহরণ দিয়ে বুঝিয়ে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52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ধাপে</a:t>
            </a:r>
            <a:r>
              <a:rPr lang="bn-BD" baseline="0" dirty="0" smtClean="0"/>
              <a:t> ধাপে মাখরাজগুলো উদাহরণ দিয়ে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9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ধাপে</a:t>
            </a:r>
            <a:r>
              <a:rPr lang="bn-BD" baseline="0" dirty="0" smtClean="0"/>
              <a:t> ধাপে মাখরাজগুলো উদাহরণ দিয়ে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8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ধাপে</a:t>
            </a:r>
            <a:r>
              <a:rPr lang="bn-BD" baseline="0" dirty="0" smtClean="0"/>
              <a:t> ধাপে মাখরাজগুলো উদাহরণ দিয়ে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98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ধাপে</a:t>
            </a:r>
            <a:r>
              <a:rPr lang="bn-BD" baseline="0" dirty="0" smtClean="0"/>
              <a:t> ধাপে মাখরাজগুলো উদাহরণ দিয়ে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4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ء</a:t>
            </a:r>
            <a:r>
              <a:rPr lang="ar-SA" baseline="0" dirty="0" smtClean="0"/>
              <a:t> ه    ع ح   غ 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92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ধাপে</a:t>
            </a:r>
            <a:r>
              <a:rPr lang="bn-BD" baseline="0" dirty="0" smtClean="0"/>
              <a:t> ধাপে মাখরাজগুলো উদাহরণ দিয়ে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ছবি (মাখরাজ) দ্বারা শিক্ষার্থীদের স্বাগতম জানানো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1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ধাপে</a:t>
            </a:r>
            <a:r>
              <a:rPr lang="bn-BD" baseline="0" dirty="0" smtClean="0"/>
              <a:t> ধাপে মাখরাজগুলো উদাহরণ দিয়ে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ধাপে</a:t>
            </a:r>
            <a:r>
              <a:rPr lang="bn-BD" baseline="0" dirty="0" smtClean="0"/>
              <a:t> ধাপে মাখরাজগুলো উদাহরণ দিয়ে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47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ধাপে</a:t>
            </a:r>
            <a:r>
              <a:rPr lang="bn-BD" baseline="0" dirty="0" smtClean="0"/>
              <a:t> ধাপে মাখরাজগুলো উদাহরণ দিয়ে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4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তাজবিদ অনুযায়ী কুরআন পড়া ওয়াজিব</a:t>
            </a:r>
            <a:r>
              <a:rPr lang="bn-BD" baseline="0" dirty="0" smtClean="0"/>
              <a:t> বা আবশ্যক। এক্ষেত্রে মাখরাজ অত্যন্ত গুরুত্বপুর্ণ। মাখরাজ শুদ্ধ না হলে কুরআনের অর্থ বিকৃত হতে পারে। এ বিষয়ে অনেক সাবধান থাকতে হবে। তাছাড়া তারতীল অনুযায়ী কুরআন তিলাওয়াতের আল্লাহর নির্দেশ রয়েছে। শুদ্ধভাবে কুরআন তিলাওয়াতের মাহাত্ম্য অনেক।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3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বের হওয়ার স্থান, উচ্চারণের স্থান।2. আরবি হরফসমূহ মুখের যে স্থান থেকে উচ্চারিত হয় সে স্থানকে মাখরাজ বলা হয়। 3. সতেরটি। 4. জাওফ, 3টি হরফ উচ্চারিত হয়, </a:t>
            </a:r>
            <a:r>
              <a:rPr lang="ar-SA" baseline="0" dirty="0" smtClean="0">
                <a:latin typeface="NikoshBAN" pitchFamily="2" charset="0"/>
                <a:cs typeface="NikoshBAN" pitchFamily="2" charset="0"/>
              </a:rPr>
              <a:t>ا و ي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5. নাসিকামূল, গুন্নাহসমূহ উচ্চারিত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7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তাজবিদ অনুযায়ী কুরআন পড়া ওয়াজিব</a:t>
            </a:r>
            <a:r>
              <a:rPr lang="bn-BD" baseline="0" dirty="0" smtClean="0"/>
              <a:t> বা আবশ্যক। এক্ষেত্রে মাখরাজ অত্যন্ত গুরুত্বপুর্ণ। মাখরাজ শুদ্ধ না হলে কুরআনের অর্থ বিকৃত হতে পারে। এ বিষয়ে অনেক সাবধান থাকতে হবে। তাছাড়া তারতীল অনুযায়ী কুরআন তিলাওয়াতের আল্লাহর নির্দেশ রয়েছে। শুদ্ধভাবে কুরআন তিলাওয়াতের মাহাত্ম্য অনেক।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18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ঘোষনায় সহায়ক হিসেবে এই স্লাইড। আরবি হরফগুলো দেখিয়ে শিক্ষার্থীদের প্রশ্ন করা যেতে পারে। আরবি হরফগুলো কীভাবে উচ্চারণ করা হয়? আলিফ কীভাবে ? কোথা হতে উচ্চারিত হয়? ইত্যাদি---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ছবিটিও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ঘোষণা করতে পারেন। এক্ষেত্রে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 করে শিক্ষক মহোদয় তা বোর্ডে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লিখে দিবেন।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0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1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মাখরাজ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শব্দের অর্থ কী? এভাবে প্রশ্ন করে ঐ স্থানগুলোও দেখিয়ে দিতে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5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29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হরফ উচ্চারণ করে দিতে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9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হরফগুলো মুখের</a:t>
            </a:r>
            <a:r>
              <a:rPr lang="bn-BD" baseline="0" dirty="0" smtClean="0"/>
              <a:t> কোন কোন জায়গা থেকে উচ্চারিত হচ্ছে তা একটু বুঝিয়ে দিয়ে এর মোট </a:t>
            </a:r>
            <a:r>
              <a:rPr lang="en-US" baseline="0" dirty="0" smtClean="0"/>
              <a:t>17 </a:t>
            </a:r>
            <a:r>
              <a:rPr lang="bn-BD" baseline="0" dirty="0" smtClean="0"/>
              <a:t>টি স্থান যা মাখরাজ নামে পরিচিত এ কথা বুঝিয়ে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402888" cy="7169574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763" y="568960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8448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just"/>
            <a:r>
              <a:rPr lang="bn-BD" sz="3600">
                <a:solidFill>
                  <a:schemeClr val="tx1"/>
                </a:solidFill>
                <a:latin typeface="NikoshBAN"/>
                <a:cs typeface="NikoshBAN" pitchFamily="2" charset="0"/>
              </a:rPr>
              <a:t>এই </a:t>
            </a:r>
            <a:r>
              <a:rPr lang="bn-BD" sz="360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পাঠটি 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উপস্থাপনের জন্য স্লাইডের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প্রয়োজনীয় 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নির্দেশনা দেয়া আছে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। নির্দেশনাবলী ভালভাবে দেখে নিবেন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এবং উপস্থাপনের পূর্বে পাঠটি পাঠ্যবইয়ের সাথে মিলিয়ে নিবেন। এ ক্ষেত্রে 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শিক্ষক নিজস্ব কৌশল প্রয়োগ করতে পারেন।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399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15" y="162561"/>
            <a:ext cx="10215058" cy="856283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9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চিত্রটি লক্ষ্য কর-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4" y="983295"/>
            <a:ext cx="10139204" cy="616934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610644" y="3429000"/>
            <a:ext cx="35052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10644" y="3810000"/>
            <a:ext cx="54102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15644" y="4191000"/>
            <a:ext cx="16764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10644" y="4572000"/>
            <a:ext cx="5381553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1644" y="5486400"/>
            <a:ext cx="47244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" y="894080"/>
            <a:ext cx="10135592" cy="625856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915" y="162561"/>
            <a:ext cx="10215058" cy="856283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9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১৭টি মাখরাজ মুখের ৫টি স্থানে অবস্থিত</a:t>
            </a:r>
          </a:p>
        </p:txBody>
      </p:sp>
    </p:spTree>
    <p:extLst>
      <p:ext uri="{BB962C8B-B14F-4D97-AF65-F5344CB8AC3E}">
        <p14:creationId xmlns:p14="http://schemas.microsoft.com/office/powerpoint/2010/main" val="13402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812800"/>
            <a:ext cx="5354746" cy="731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781845" y="2519680"/>
            <a:ext cx="8915400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 ২৯টি বর্ণ লিখে দেখাও।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7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0" y="197196"/>
            <a:ext cx="10029034" cy="316992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0" y="3576321"/>
            <a:ext cx="9954986" cy="354584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507289" y="4808451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93980" y="1081115"/>
            <a:ext cx="2635527" cy="2286001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7" y="155787"/>
            <a:ext cx="10012780" cy="342053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7" y="3752427"/>
            <a:ext cx="10012780" cy="340021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565333" y="1290319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99969" y="4832003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3" y="162561"/>
            <a:ext cx="9947762" cy="357632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1" y="3901440"/>
            <a:ext cx="10001943" cy="3251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504223" y="4800600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39797" y="1452880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2" y="81280"/>
            <a:ext cx="10056125" cy="333248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2" y="3576320"/>
            <a:ext cx="10056125" cy="357632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593042" y="4800600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93041" y="990600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0" y="162560"/>
            <a:ext cx="10034452" cy="3251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3" y="3820160"/>
            <a:ext cx="10063349" cy="333248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568695" y="4866639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81612" y="1127759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610644" y="1178560"/>
            <a:ext cx="5354746" cy="731520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934245" y="2519680"/>
            <a:ext cx="8305800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কন্ঠনালী থেকে যেসব হরফ উচ্চারিত হয় তা </a:t>
            </a:r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লিখ।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4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2" y="162560"/>
            <a:ext cx="10056125" cy="341375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2" y="3810001"/>
            <a:ext cx="10056125" cy="326136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558406" y="4757651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58405" y="1290318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1_83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"/>
            <a:ext cx="10402888" cy="7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64267"/>
            <a:ext cx="10212728" cy="4995878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18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52409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6" y="162561"/>
            <a:ext cx="10023616" cy="357632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6" y="3921760"/>
            <a:ext cx="9985689" cy="31496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539798" y="1295400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39797" y="4785359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" y="203200"/>
            <a:ext cx="9969434" cy="321056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" y="3738880"/>
            <a:ext cx="9861071" cy="3251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485616" y="4704079"/>
            <a:ext cx="2635527" cy="2286001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93979" y="1113904"/>
            <a:ext cx="2635527" cy="228600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4" y="304800"/>
            <a:ext cx="9817726" cy="67056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258844" y="2895600"/>
            <a:ext cx="2635527" cy="228600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812800"/>
            <a:ext cx="5354746" cy="731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162843" y="2519680"/>
            <a:ext cx="8305801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 কুরআন তিলাওয়াতে মাখরাজ কেন গুরুত্বপূর্ণ?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8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84356" y="735905"/>
            <a:ext cx="3294248" cy="1056640"/>
          </a:xfrm>
          <a:prstGeom prst="round2Diag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175222"/>
            <a:ext cx="9102527" cy="4103326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মোট কতটি?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মাখরাজ কী? এ স্থান থেকে কয়টি হরফ উচ্চারিত হয় ও কী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১৭নং মাখরাজ কী? এখান থেকে কী উচ্চারিত হয়?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54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 Diagonal Corner Rectangle 8"/>
          <p:cNvSpPr/>
          <p:nvPr/>
        </p:nvSpPr>
        <p:spPr>
          <a:xfrm>
            <a:off x="2860794" y="925543"/>
            <a:ext cx="4681300" cy="781337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786" y="2209801"/>
            <a:ext cx="9504383" cy="2438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বিশুদ্ধভাবে কুরআন তিলাওয়াতে মাখরাজ শিক্ষার গুরুত্ব ব্যাখ্যা কর।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9" y="76200"/>
            <a:ext cx="10172701" cy="708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8253" y="4343400"/>
            <a:ext cx="9446589" cy="2056612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2700" b="1" spc="55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34612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5" y="3048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82" y="3352801"/>
            <a:ext cx="9969434" cy="1179449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96" y="4695888"/>
            <a:ext cx="9969434" cy="2410555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83" y="1905001"/>
            <a:ext cx="10057262" cy="1333329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5" y="894080"/>
            <a:ext cx="4573664" cy="555169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20145" y="894081"/>
            <a:ext cx="4768376" cy="561384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bn-BD" sz="3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</a:t>
            </a:r>
          </a:p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25" y="1645920"/>
            <a:ext cx="2168040" cy="225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880412" y="2357819"/>
            <a:ext cx="5201444" cy="1164060"/>
          </a:xfrm>
          <a:prstGeom prst="rect">
            <a:avLst/>
          </a:prstGeom>
          <a:noFill/>
        </p:spPr>
        <p:txBody>
          <a:bodyPr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bn-BD" sz="27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00" b="1" spc="55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  <a:r>
              <a:rPr lang="bn-BD" sz="22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(কুরআন ও হাদিস শিক্ষা)</a:t>
            </a:r>
          </a:p>
          <a:p>
            <a:pPr algn="ctr"/>
            <a:endParaRPr lang="en-US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722"/>
            <a:ext cx="10316197" cy="6416198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94" y="0"/>
            <a:ext cx="571269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9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d. Yunus Azad\Desktop\q3Ny2Emy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11404"/>
          <a:stretch/>
        </p:blipFill>
        <p:spPr bwMode="auto">
          <a:xfrm>
            <a:off x="14448" y="13547"/>
            <a:ext cx="10388440" cy="73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895" y="1788161"/>
            <a:ext cx="9437468" cy="4734268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9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শব্দের অর্থ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এর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কয়টি ও মুখের কয়টি স্থানে অবস্থিত তা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২৯টি আরবি হরফের ১৭টি মাখরাজ চিহ্নিত করে তা বিশ্লেষণ করতে পারবে।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7557" y="812800"/>
            <a:ext cx="3901083" cy="779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35" y="162560"/>
            <a:ext cx="6328424" cy="424726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764" y="4464009"/>
            <a:ext cx="4693048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মাখরাজ অর্থ-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764" y="5527040"/>
            <a:ext cx="4693048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53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হওয়ার স্থান</a:t>
            </a:r>
          </a:p>
        </p:txBody>
      </p:sp>
      <p:cxnSp>
        <p:nvCxnSpPr>
          <p:cNvPr id="10" name="Elbow Connector 9"/>
          <p:cNvCxnSpPr/>
          <p:nvPr/>
        </p:nvCxnSpPr>
        <p:spPr>
          <a:xfrm rot="16200000" flipV="1">
            <a:off x="2039240" y="3238597"/>
            <a:ext cx="3428811" cy="1524000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515644" y="4464009"/>
            <a:ext cx="198120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72547" y="5549460"/>
            <a:ext cx="4693048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53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 স্থান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V="1">
            <a:off x="3973116" y="3398765"/>
            <a:ext cx="3886202" cy="819946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d. Yunus Azad\Desktop\showkatblog_1280035934_1-aralph_p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" y="0"/>
            <a:ext cx="10359543" cy="62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763" y="6258560"/>
            <a:ext cx="9709362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53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 হরফ মোট ২৯টি।</a:t>
            </a:r>
          </a:p>
        </p:txBody>
      </p:sp>
    </p:spTree>
    <p:extLst>
      <p:ext uri="{BB962C8B-B14F-4D97-AF65-F5344CB8AC3E}">
        <p14:creationId xmlns:p14="http://schemas.microsoft.com/office/powerpoint/2010/main" val="8258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4898" cy="53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48" y="5357844"/>
            <a:ext cx="10215058" cy="856283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49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মুখের ১৭টি স্থান থেকে উচ্চারিত হয়।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48" y="6339841"/>
            <a:ext cx="10215058" cy="856283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49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১৭টি স্থানকে মাখরাজ বলা হয়।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5634898" y="325120"/>
            <a:ext cx="4767990" cy="4307840"/>
          </a:xfrm>
          <a:prstGeom prst="star5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১৭টি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834</Words>
  <Application>Microsoft Office PowerPoint</Application>
  <PresentationFormat>Custom</PresentationFormat>
  <Paragraphs>124</Paragraphs>
  <Slides>27</Slides>
  <Notes>26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Yunus</cp:lastModifiedBy>
  <cp:revision>390</cp:revision>
  <dcterms:created xsi:type="dcterms:W3CDTF">2006-08-16T00:00:00Z</dcterms:created>
  <dcterms:modified xsi:type="dcterms:W3CDTF">2016-08-06T11:50:33Z</dcterms:modified>
</cp:coreProperties>
</file>